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55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55B23-DCFF-4DF9-A7E6-645A0CEF4004}" type="datetimeFigureOut">
              <a:rPr lang="it-IT" smtClean="0"/>
              <a:t>06/02/2024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C1B1F-C6B5-4472-9C01-E01CE1E59E8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0299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55B23-DCFF-4DF9-A7E6-645A0CEF4004}" type="datetimeFigureOut">
              <a:rPr lang="it-IT" smtClean="0"/>
              <a:t>06/02/2024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C1B1F-C6B5-4472-9C01-E01CE1E59E8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3193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55B23-DCFF-4DF9-A7E6-645A0CEF4004}" type="datetimeFigureOut">
              <a:rPr lang="it-IT" smtClean="0"/>
              <a:t>06/02/2024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C1B1F-C6B5-4472-9C01-E01CE1E59E8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26345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55B23-DCFF-4DF9-A7E6-645A0CEF4004}" type="datetimeFigureOut">
              <a:rPr lang="it-IT" smtClean="0"/>
              <a:t>06/02/2024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C1B1F-C6B5-4472-9C01-E01CE1E59E8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8489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55B23-DCFF-4DF9-A7E6-645A0CEF4004}" type="datetimeFigureOut">
              <a:rPr lang="it-IT" smtClean="0"/>
              <a:t>06/02/2024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C1B1F-C6B5-4472-9C01-E01CE1E59E8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1803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55B23-DCFF-4DF9-A7E6-645A0CEF4004}" type="datetimeFigureOut">
              <a:rPr lang="it-IT" smtClean="0"/>
              <a:t>06/02/2024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C1B1F-C6B5-4472-9C01-E01CE1E59E8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02811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55B23-DCFF-4DF9-A7E6-645A0CEF4004}" type="datetimeFigureOut">
              <a:rPr lang="it-IT" smtClean="0"/>
              <a:t>06/02/2024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C1B1F-C6B5-4472-9C01-E01CE1E59E8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34743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55B23-DCFF-4DF9-A7E6-645A0CEF4004}" type="datetimeFigureOut">
              <a:rPr lang="it-IT" smtClean="0"/>
              <a:t>06/02/2024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C1B1F-C6B5-4472-9C01-E01CE1E59E8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7226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55B23-DCFF-4DF9-A7E6-645A0CEF4004}" type="datetimeFigureOut">
              <a:rPr lang="it-IT" smtClean="0"/>
              <a:t>06/02/2024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C1B1F-C6B5-4472-9C01-E01CE1E59E8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3647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55B23-DCFF-4DF9-A7E6-645A0CEF4004}" type="datetimeFigureOut">
              <a:rPr lang="it-IT" smtClean="0"/>
              <a:t>06/02/2024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C1B1F-C6B5-4472-9C01-E01CE1E59E8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54879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55B23-DCFF-4DF9-A7E6-645A0CEF4004}" type="datetimeFigureOut">
              <a:rPr lang="it-IT" smtClean="0"/>
              <a:t>06/02/2024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C1B1F-C6B5-4472-9C01-E01CE1E59E8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1651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255B23-DCFF-4DF9-A7E6-645A0CEF4004}" type="datetimeFigureOut">
              <a:rPr lang="it-IT" smtClean="0"/>
              <a:t>06/02/2024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CC1B1F-C6B5-4472-9C01-E01CE1E59E8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3933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asellaDiTesto 7">
            <a:extLst>
              <a:ext uri="{FF2B5EF4-FFF2-40B4-BE49-F238E27FC236}">
                <a16:creationId xmlns:a16="http://schemas.microsoft.com/office/drawing/2014/main" id="{27A34B2A-9928-72E4-9C85-D5B31D0CBD16}"/>
              </a:ext>
            </a:extLst>
          </p:cNvPr>
          <p:cNvSpPr txBox="1"/>
          <p:nvPr/>
        </p:nvSpPr>
        <p:spPr>
          <a:xfrm>
            <a:off x="317128" y="1098174"/>
            <a:ext cx="1110477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ea typeface="Verdana" panose="020B0604030504040204" pitchFamily="34" charset="0"/>
                <a:cs typeface="Times New Roman" panose="02020603050405020304" pitchFamily="18" charset="0"/>
              </a:rPr>
              <a:t>Corso di Laurea Magistrale in </a:t>
            </a:r>
          </a:p>
          <a:p>
            <a:pPr algn="ctr"/>
            <a:r>
              <a:rPr lang="it-IT" sz="2400" b="1" dirty="0">
                <a:ea typeface="Verdana" panose="020B0604030504040204" pitchFamily="34" charset="0"/>
                <a:cs typeface="Times New Roman" panose="02020603050405020304" pitchFamily="18" charset="0"/>
              </a:rPr>
              <a:t>Innovazione Sostenibile In Viticoltura ed Enologia</a:t>
            </a:r>
          </a:p>
          <a:p>
            <a:pPr algn="ctr"/>
            <a:endParaRPr lang="it-IT" sz="2400" dirty="0"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it-IT" dirty="0">
                <a:ea typeface="Verdana" panose="020B0604030504040204" pitchFamily="34" charset="0"/>
                <a:cs typeface="Times New Roman" panose="02020603050405020304" pitchFamily="18" charset="0"/>
              </a:rPr>
              <a:t>Scuola </a:t>
            </a:r>
            <a:r>
              <a:rPr lang="it-IT">
                <a:ea typeface="Verdana" panose="020B0604030504040204" pitchFamily="34" charset="0"/>
                <a:cs typeface="Times New Roman" panose="02020603050405020304" pitchFamily="18" charset="0"/>
              </a:rPr>
              <a:t>di Agraria – </a:t>
            </a:r>
            <a:r>
              <a:rPr lang="it-IT" dirty="0">
                <a:ea typeface="Verdana" panose="020B0604030504040204" pitchFamily="34" charset="0"/>
                <a:cs typeface="Times New Roman" panose="02020603050405020304" pitchFamily="18" charset="0"/>
              </a:rPr>
              <a:t>Università degli Studi di Firenze</a:t>
            </a:r>
          </a:p>
          <a:p>
            <a:pPr algn="ctr"/>
            <a:r>
              <a:rPr lang="it-IT" dirty="0">
                <a:ea typeface="Verdana" panose="020B0604030504040204" pitchFamily="34" charset="0"/>
                <a:cs typeface="Times New Roman" panose="02020603050405020304" pitchFamily="18" charset="0"/>
              </a:rPr>
              <a:t>&amp;</a:t>
            </a:r>
          </a:p>
          <a:p>
            <a:pPr algn="ctr"/>
            <a:r>
              <a:rPr lang="it-IT" dirty="0">
                <a:ea typeface="Verdana" panose="020B0604030504040204" pitchFamily="34" charset="0"/>
                <a:cs typeface="Times New Roman" panose="02020603050405020304" pitchFamily="18" charset="0"/>
              </a:rPr>
              <a:t>Dipartimento di Scienze Agrarie, Alimentari e Agro-ambientali – Università di Pisa</a:t>
            </a:r>
          </a:p>
        </p:txBody>
      </p:sp>
      <p:sp>
        <p:nvSpPr>
          <p:cNvPr id="11" name="Titolo 1">
            <a:extLst>
              <a:ext uri="{FF2B5EF4-FFF2-40B4-BE49-F238E27FC236}">
                <a16:creationId xmlns:a16="http://schemas.microsoft.com/office/drawing/2014/main" id="{1BF35BE9-9473-40AA-139F-F36BF61156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70079" y="3519329"/>
            <a:ext cx="8470205" cy="670064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br>
              <a:rPr lang="it-IT" sz="3200" b="1" dirty="0">
                <a:latin typeface="+mn-lt"/>
                <a:ea typeface="Verdana" panose="020B0604030504040204" pitchFamily="34" charset="0"/>
                <a:cs typeface="Times New Roman" panose="02020603050405020304" pitchFamily="18" charset="0"/>
              </a:rPr>
            </a:br>
            <a:br>
              <a:rPr lang="it-IT" sz="3200" b="1" dirty="0">
                <a:latin typeface="+mn-lt"/>
                <a:ea typeface="Verdana" panose="020B0604030504040204" pitchFamily="34" charset="0"/>
                <a:cs typeface="Times New Roman" panose="02020603050405020304" pitchFamily="18" charset="0"/>
              </a:rPr>
            </a:br>
            <a:r>
              <a:rPr lang="it-IT" sz="3200" b="1" dirty="0">
                <a:latin typeface="+mn-lt"/>
                <a:ea typeface="Verdana" panose="020B0604030504040204" pitchFamily="34" charset="0"/>
                <a:cs typeface="Times New Roman" panose="02020603050405020304" pitchFamily="18" charset="0"/>
              </a:rPr>
              <a:t>Titolo della tesi </a:t>
            </a:r>
          </a:p>
        </p:txBody>
      </p:sp>
      <p:sp>
        <p:nvSpPr>
          <p:cNvPr id="12" name="Sottotitolo 2">
            <a:extLst>
              <a:ext uri="{FF2B5EF4-FFF2-40B4-BE49-F238E27FC236}">
                <a16:creationId xmlns:a16="http://schemas.microsoft.com/office/drawing/2014/main" id="{3FEEB361-E1F2-46B4-62B0-71C0D77F22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86019" y="6493213"/>
            <a:ext cx="3388468" cy="364787"/>
          </a:xfrm>
        </p:spPr>
        <p:txBody>
          <a:bodyPr>
            <a:normAutofit/>
          </a:bodyPr>
          <a:lstStyle/>
          <a:p>
            <a:r>
              <a:rPr lang="it-IT" sz="1600" dirty="0">
                <a:solidFill>
                  <a:schemeClr val="bg1">
                    <a:lumMod val="50000"/>
                  </a:schemeClr>
                </a:solidFill>
              </a:rPr>
              <a:t>Anno Accademico 202X/202X</a:t>
            </a:r>
          </a:p>
        </p:txBody>
      </p:sp>
      <p:sp>
        <p:nvSpPr>
          <p:cNvPr id="13" name="CasellaDiTesto 8">
            <a:extLst>
              <a:ext uri="{FF2B5EF4-FFF2-40B4-BE49-F238E27FC236}">
                <a16:creationId xmlns:a16="http://schemas.microsoft.com/office/drawing/2014/main" id="{66EBFBC4-35FC-CE82-912D-F3D4AB6AC1C2}"/>
              </a:ext>
            </a:extLst>
          </p:cNvPr>
          <p:cNvSpPr txBox="1"/>
          <p:nvPr/>
        </p:nvSpPr>
        <p:spPr>
          <a:xfrm>
            <a:off x="9043450" y="4885961"/>
            <a:ext cx="201890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it-IT" sz="2000" dirty="0" err="1">
                <a:ea typeface="Verdana" panose="020B0604030504040204" pitchFamily="34" charset="0"/>
                <a:cs typeface="Times New Roman" panose="02020603050405020304" pitchFamily="18" charset="0"/>
              </a:rPr>
              <a:t>Candidat</a:t>
            </a:r>
            <a:r>
              <a:rPr lang="it-IT" sz="2000" dirty="0">
                <a:ea typeface="Verdana" panose="020B0604030504040204" pitchFamily="34" charset="0"/>
                <a:cs typeface="Times New Roman" panose="02020603050405020304" pitchFamily="18" charset="0"/>
              </a:rPr>
              <a:t>*</a:t>
            </a:r>
          </a:p>
          <a:p>
            <a:pPr algn="r"/>
            <a:r>
              <a:rPr lang="it-IT" sz="2000" dirty="0">
                <a:ea typeface="Verdana" panose="020B0604030504040204" pitchFamily="34" charset="0"/>
                <a:cs typeface="Times New Roman" panose="02020603050405020304" pitchFamily="18" charset="0"/>
              </a:rPr>
              <a:t>   </a:t>
            </a:r>
            <a:r>
              <a:rPr lang="it-IT" sz="2000" dirty="0" err="1">
                <a:ea typeface="Verdana" panose="020B0604030504040204" pitchFamily="34" charset="0"/>
                <a:cs typeface="Times New Roman" panose="02020603050405020304" pitchFamily="18" charset="0"/>
              </a:rPr>
              <a:t>Xxxxxx</a:t>
            </a:r>
            <a:r>
              <a:rPr lang="it-IT" sz="2000" dirty="0"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it-IT" sz="2000" dirty="0" err="1">
                <a:ea typeface="Verdana" panose="020B0604030504040204" pitchFamily="34" charset="0"/>
                <a:cs typeface="Times New Roman" panose="02020603050405020304" pitchFamily="18" charset="0"/>
              </a:rPr>
              <a:t>Xxxxxxx</a:t>
            </a:r>
            <a:endParaRPr lang="it-IT" sz="2000" dirty="0"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CasellaDiTesto 9">
            <a:extLst>
              <a:ext uri="{FF2B5EF4-FFF2-40B4-BE49-F238E27FC236}">
                <a16:creationId xmlns:a16="http://schemas.microsoft.com/office/drawing/2014/main" id="{E91F33CE-609D-EBF2-9298-58E16AFA3EEA}"/>
              </a:ext>
            </a:extLst>
          </p:cNvPr>
          <p:cNvSpPr txBox="1"/>
          <p:nvPr/>
        </p:nvSpPr>
        <p:spPr>
          <a:xfrm>
            <a:off x="756149" y="4406328"/>
            <a:ext cx="286732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000" dirty="0">
                <a:ea typeface="Verdana" panose="020B0604030504040204" pitchFamily="34" charset="0"/>
                <a:cs typeface="Times New Roman" panose="02020603050405020304" pitchFamily="18" charset="0"/>
              </a:rPr>
              <a:t>Relatore</a:t>
            </a:r>
          </a:p>
          <a:p>
            <a:r>
              <a:rPr lang="it-IT" sz="2000" dirty="0">
                <a:ea typeface="Verdana" panose="020B0604030504040204" pitchFamily="34" charset="0"/>
                <a:cs typeface="Times New Roman" panose="02020603050405020304" pitchFamily="18" charset="0"/>
              </a:rPr>
              <a:t>Prof. XXXXXX</a:t>
            </a:r>
          </a:p>
          <a:p>
            <a:endParaRPr lang="it-IT" sz="2000" dirty="0"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r>
              <a:rPr lang="it-IT" sz="2000" dirty="0">
                <a:ea typeface="Verdana" panose="020B0604030504040204" pitchFamily="34" charset="0"/>
                <a:cs typeface="Times New Roman" panose="02020603050405020304" pitchFamily="18" charset="0"/>
              </a:rPr>
              <a:t>Correlatore </a:t>
            </a:r>
          </a:p>
          <a:p>
            <a:r>
              <a:rPr lang="it-IT" sz="2000" dirty="0">
                <a:ea typeface="Verdana" panose="020B0604030504040204" pitchFamily="34" charset="0"/>
                <a:cs typeface="Times New Roman" panose="02020603050405020304" pitchFamily="18" charset="0"/>
              </a:rPr>
              <a:t>Prof. XXXXXX</a:t>
            </a:r>
          </a:p>
        </p:txBody>
      </p:sp>
      <p:cxnSp>
        <p:nvCxnSpPr>
          <p:cNvPr id="15" name="Connettore diritto 17">
            <a:extLst>
              <a:ext uri="{FF2B5EF4-FFF2-40B4-BE49-F238E27FC236}">
                <a16:creationId xmlns:a16="http://schemas.microsoft.com/office/drawing/2014/main" id="{A53EF2F5-7CCF-2B0C-4A0E-A3A85CC7464A}"/>
              </a:ext>
            </a:extLst>
          </p:cNvPr>
          <p:cNvCxnSpPr/>
          <p:nvPr/>
        </p:nvCxnSpPr>
        <p:spPr>
          <a:xfrm>
            <a:off x="756149" y="6477632"/>
            <a:ext cx="10800000" cy="0"/>
          </a:xfrm>
          <a:prstGeom prst="line">
            <a:avLst/>
          </a:prstGeom>
          <a:ln w="19050">
            <a:solidFill>
              <a:srgbClr val="8CA84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Group 16"/>
          <p:cNvGrpSpPr/>
          <p:nvPr/>
        </p:nvGrpSpPr>
        <p:grpSpPr>
          <a:xfrm>
            <a:off x="0" y="0"/>
            <a:ext cx="12192000" cy="1098174"/>
            <a:chOff x="0" y="0"/>
            <a:chExt cx="12192000" cy="1098174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12192000" cy="1066800"/>
            </a:xfrm>
            <a:prstGeom prst="rect">
              <a:avLst/>
            </a:prstGeom>
          </p:spPr>
        </p:pic>
        <p:cxnSp>
          <p:nvCxnSpPr>
            <p:cNvPr id="16" name="Connettore diritto 13">
              <a:extLst>
                <a:ext uri="{FF2B5EF4-FFF2-40B4-BE49-F238E27FC236}">
                  <a16:creationId xmlns:a16="http://schemas.microsoft.com/office/drawing/2014/main" id="{E300A10C-7BE8-5AE7-1CD0-DA897C300E9A}"/>
                </a:ext>
              </a:extLst>
            </p:cNvPr>
            <p:cNvCxnSpPr/>
            <p:nvPr/>
          </p:nvCxnSpPr>
          <p:spPr>
            <a:xfrm>
              <a:off x="0" y="1098174"/>
              <a:ext cx="12192000" cy="0"/>
            </a:xfrm>
            <a:prstGeom prst="line">
              <a:avLst/>
            </a:prstGeom>
            <a:ln w="76200">
              <a:solidFill>
                <a:srgbClr val="8CA84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9997540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Connettore diritto 17">
            <a:extLst>
              <a:ext uri="{FF2B5EF4-FFF2-40B4-BE49-F238E27FC236}">
                <a16:creationId xmlns:a16="http://schemas.microsoft.com/office/drawing/2014/main" id="{A53EF2F5-7CCF-2B0C-4A0E-A3A85CC7464A}"/>
              </a:ext>
            </a:extLst>
          </p:cNvPr>
          <p:cNvCxnSpPr/>
          <p:nvPr/>
        </p:nvCxnSpPr>
        <p:spPr>
          <a:xfrm>
            <a:off x="779298" y="6484498"/>
            <a:ext cx="10800000" cy="0"/>
          </a:xfrm>
          <a:prstGeom prst="line">
            <a:avLst/>
          </a:prstGeom>
          <a:ln w="19050">
            <a:solidFill>
              <a:srgbClr val="8CA84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Group 16"/>
          <p:cNvGrpSpPr/>
          <p:nvPr/>
        </p:nvGrpSpPr>
        <p:grpSpPr>
          <a:xfrm>
            <a:off x="0" y="0"/>
            <a:ext cx="12192000" cy="1098174"/>
            <a:chOff x="0" y="0"/>
            <a:chExt cx="12192000" cy="1098174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12192000" cy="1066800"/>
            </a:xfrm>
            <a:prstGeom prst="rect">
              <a:avLst/>
            </a:prstGeom>
          </p:spPr>
        </p:pic>
        <p:cxnSp>
          <p:nvCxnSpPr>
            <p:cNvPr id="16" name="Connettore diritto 13">
              <a:extLst>
                <a:ext uri="{FF2B5EF4-FFF2-40B4-BE49-F238E27FC236}">
                  <a16:creationId xmlns:a16="http://schemas.microsoft.com/office/drawing/2014/main" id="{E300A10C-7BE8-5AE7-1CD0-DA897C300E9A}"/>
                </a:ext>
              </a:extLst>
            </p:cNvPr>
            <p:cNvCxnSpPr/>
            <p:nvPr/>
          </p:nvCxnSpPr>
          <p:spPr>
            <a:xfrm>
              <a:off x="0" y="1098174"/>
              <a:ext cx="12192000" cy="0"/>
            </a:xfrm>
            <a:prstGeom prst="line">
              <a:avLst/>
            </a:prstGeom>
            <a:ln w="76200">
              <a:solidFill>
                <a:srgbClr val="8CA84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Text Box 5">
            <a:extLst>
              <a:ext uri="{FF2B5EF4-FFF2-40B4-BE49-F238E27FC236}">
                <a16:creationId xmlns:a16="http://schemas.microsoft.com/office/drawing/2014/main" id="{08780DF8-90CE-DD2F-6A73-BD246D79BE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4860" y="6581775"/>
            <a:ext cx="49688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it-IT"/>
            </a:defPPr>
            <a:lvl1pPr algn="l" rt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</a:pPr>
            <a:r>
              <a:rPr lang="it-IT" altLang="it-IT" sz="12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Nome e Cognome Laureando/a –  data</a:t>
            </a:r>
          </a:p>
        </p:txBody>
      </p:sp>
    </p:spTree>
    <p:extLst>
      <p:ext uri="{BB962C8B-B14F-4D97-AF65-F5344CB8AC3E}">
        <p14:creationId xmlns:p14="http://schemas.microsoft.com/office/powerpoint/2010/main" val="11793183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64</Words>
  <Application>Microsoft Office PowerPoint</Application>
  <PresentationFormat>Widescreen</PresentationFormat>
  <Paragraphs>16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Verdana</vt:lpstr>
      <vt:lpstr>Office Theme</vt:lpstr>
      <vt:lpstr>  Titolo della tesi 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paola domizio</dc:creator>
  <cp:lastModifiedBy>Alessandro Leomanni</cp:lastModifiedBy>
  <cp:revision>10</cp:revision>
  <dcterms:created xsi:type="dcterms:W3CDTF">2024-01-30T22:04:31Z</dcterms:created>
  <dcterms:modified xsi:type="dcterms:W3CDTF">2024-02-06T08:33:31Z</dcterms:modified>
</cp:coreProperties>
</file>